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</p:sldMasterIdLst>
  <p:notesMasterIdLst>
    <p:notesMasterId r:id="rId18"/>
  </p:notesMasterIdLst>
  <p:sldIdLst>
    <p:sldId id="256" r:id="rId3"/>
    <p:sldId id="260" r:id="rId4"/>
    <p:sldId id="616" r:id="rId5"/>
    <p:sldId id="617" r:id="rId6"/>
    <p:sldId id="626" r:id="rId7"/>
    <p:sldId id="627" r:id="rId8"/>
    <p:sldId id="628" r:id="rId9"/>
    <p:sldId id="629" r:id="rId10"/>
    <p:sldId id="643" r:id="rId11"/>
    <p:sldId id="633" r:id="rId12"/>
    <p:sldId id="644" r:id="rId13"/>
    <p:sldId id="645" r:id="rId14"/>
    <p:sldId id="640" r:id="rId15"/>
    <p:sldId id="647" r:id="rId16"/>
    <p:sldId id="615" r:id="rId17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2" userDrawn="1">
          <p15:clr>
            <a:srgbClr val="A4A3A4"/>
          </p15:clr>
        </p15:guide>
        <p15:guide id="2" pos="240" userDrawn="1">
          <p15:clr>
            <a:srgbClr val="A4A3A4"/>
          </p15:clr>
        </p15:guide>
        <p15:guide id="3" orient="horz" pos="8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9BFF"/>
    <a:srgbClr val="484F9E"/>
    <a:srgbClr val="CDE0FF"/>
    <a:srgbClr val="0066FF"/>
    <a:srgbClr val="F3F8FF"/>
    <a:srgbClr val="E7F0FF"/>
    <a:srgbClr val="F9B334"/>
    <a:srgbClr val="BEBFD3"/>
    <a:srgbClr val="ACCBFF"/>
    <a:srgbClr val="8035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B10DAF-5C14-EDF5-A023-4EC6ACACECB6}" v="1" dt="2025-05-12T06:28:29.4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405" autoAdjust="0"/>
  </p:normalViewPr>
  <p:slideViewPr>
    <p:cSldViewPr snapToGrid="0" showGuides="1">
      <p:cViewPr varScale="1">
        <p:scale>
          <a:sx n="71" d="100"/>
          <a:sy n="71" d="100"/>
        </p:scale>
        <p:origin x="1109" y="58"/>
      </p:cViewPr>
      <p:guideLst>
        <p:guide orient="horz" pos="672"/>
        <p:guide pos="240"/>
        <p:guide orient="horz" pos="8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umya Kishore Kumar" userId="S::skkumar@edunetfoundation.org::5f2f68ba-dd81-42fc-a1d8-f402ec62bd7e" providerId="AD" clId="Web-{48B10DAF-5C14-EDF5-A023-4EC6ACACECB6}"/>
    <pc:docChg chg="modSld">
      <pc:chgData name="Soumya Kishore Kumar" userId="S::skkumar@edunetfoundation.org::5f2f68ba-dd81-42fc-a1d8-f402ec62bd7e" providerId="AD" clId="Web-{48B10DAF-5C14-EDF5-A023-4EC6ACACECB6}" dt="2025-05-12T06:28:29.443" v="0"/>
      <pc:docMkLst>
        <pc:docMk/>
      </pc:docMkLst>
      <pc:sldChg chg="delSp">
        <pc:chgData name="Soumya Kishore Kumar" userId="S::skkumar@edunetfoundation.org::5f2f68ba-dd81-42fc-a1d8-f402ec62bd7e" providerId="AD" clId="Web-{48B10DAF-5C14-EDF5-A023-4EC6ACACECB6}" dt="2025-05-12T06:28:29.443" v="0"/>
        <pc:sldMkLst>
          <pc:docMk/>
          <pc:sldMk cId="2310333463" sldId="256"/>
        </pc:sldMkLst>
        <pc:spChg chg="del">
          <ac:chgData name="Soumya Kishore Kumar" userId="S::skkumar@edunetfoundation.org::5f2f68ba-dd81-42fc-a1d8-f402ec62bd7e" providerId="AD" clId="Web-{48B10DAF-5C14-EDF5-A023-4EC6ACACECB6}" dt="2025-05-12T06:28:29.443" v="0"/>
          <ac:spMkLst>
            <pc:docMk/>
            <pc:sldMk cId="2310333463" sldId="256"/>
            <ac:spMk id="4" creationId="{5C76C62A-33A1-91DD-5D04-F6E2B642E223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D2A6AE-FFF4-47F3-AE92-1E0198308707}" type="datetimeFigureOut">
              <a:rPr lang="en-IN" smtClean="0"/>
              <a:t>17-05-2025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0BF86C-B987-4B3F-B98B-85B11378194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4527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4855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F2CC8-E846-8DEA-47BC-574402DE2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322B58-2544-3E64-695D-9E9FF5C493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1F1F46-6A64-A2EB-4CED-9BF706301E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479084-B5E5-347A-090A-FBADCD5718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04514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76606-BDBB-63F6-4EA0-4580F7E9C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6C1C12-893C-9656-69FE-B3B69902DC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A8A041-5181-BA1F-0BBB-840CD7EF39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5F0ABF-D5C1-6841-E4C6-B8B82D3231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0338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E13910-94CF-1257-CA0E-FA57B5D4C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B31F7F-8D5A-E7D9-4B59-C8F90E7475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5F1D4F-36B7-B238-9884-D52EB2986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5E19E0-0D22-1ABC-829A-6E27041CC1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880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0F8F47-4583-1053-7DED-6F5E69242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CCFCAF-6C09-FA17-26E9-F9DEF99B82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8287FF-D643-0F21-B4EF-97A3BB223F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11787-A4C8-B8E3-AF5C-91FCC7F8EE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6693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20C293-B0C9-7A2B-48CC-E68CE5AA0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4565A1-159C-9AEE-B863-68CE8A88FE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C1FD06-012D-704E-F01D-FD0E8C1218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96577-76A5-A5B0-B211-45CB546B8E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1791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D11461-0CF0-7F10-58BC-DA5D18648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F0EF3B-E545-F79A-4E1D-3D7BFC0E6F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92BE2C-410D-F90A-EABE-20E0C21C6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84B7B-F80C-827D-AFDD-80B224BDF5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519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Here we are going to learn,  </a:t>
            </a:r>
          </a:p>
          <a:p>
            <a:pPr>
              <a:buNone/>
            </a:pPr>
            <a:r>
              <a:rPr lang="en-US" dirty="0"/>
              <a:t>Text classification involves assigning categories to text, commonly applied in spam detection.</a:t>
            </a:r>
            <a:br>
              <a:rPr lang="en-US" dirty="0"/>
            </a:br>
            <a:r>
              <a:rPr lang="en-US" dirty="0"/>
              <a:t>It requires preprocessing (tokenization, </a:t>
            </a:r>
            <a:r>
              <a:rPr lang="en-US" dirty="0" err="1"/>
              <a:t>stopword</a:t>
            </a:r>
            <a:r>
              <a:rPr lang="en-US" dirty="0"/>
              <a:t> removal) and vectorization (e.g., TF-IDF).</a:t>
            </a:r>
            <a:br>
              <a:rPr lang="en-US" dirty="0"/>
            </a:br>
            <a:r>
              <a:rPr lang="en-US" dirty="0"/>
              <a:t>Models like Naive Bayes or Logistic Regression are trained and evaluated using metrics like accuracy and F1-score. </a:t>
            </a:r>
            <a:endParaRPr lang="en-IN" b="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9537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A3206-196A-C17F-965F-3B414557EF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DA19A0-FB7B-B0E9-0D9F-B0A2EC5CB7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F74841-D891-20DF-1F6E-53A0718A53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</a:t>
            </a:r>
            <a:r>
              <a:rPr lang="en-IN" b="0" i="0" dirty="0"/>
              <a:t>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problem are you solving?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Why is it important?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70F207-2A2F-B3DA-6420-E51A3389ED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7111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FF8CA-A36B-2C46-9A18-E1ABF2552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56D04A-E254-B5DE-7E8F-6B693C220F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7CCBA5-9695-52DA-F459-E051A0456B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E1BA1B-3215-E678-F6E4-51A65DCBAD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85163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09E09-B75F-F914-CFD3-38C1E8836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CE5F0FE-1A4D-D802-A570-87F79FAB44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46C52A-E1C6-4FAD-8117-89E99FE866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5A825B-F5E2-D512-5750-62013E5C0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664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32B3D4-C366-26A4-F19C-501C5FC13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FB492E2-52B3-761B-874B-D08A6460B4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AAF285-8CB4-F464-1369-692ABB84E6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5467E-7705-1115-8B03-2267B7F9B4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961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8C81F4-DE8C-D1C0-52F2-BB6FD3239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FCD2C8-38E1-738E-7A77-D5CBEBFCDB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9789A2-37BD-8203-722A-6C089590F8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E6845C-4274-15BD-4AB1-69B0A81305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463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9D2C4-49C4-2DB6-B3FF-D17CC25428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4E119B-D66F-EB30-0EBA-CC6610E782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AB04EE-1BE3-81DD-DDAC-518C7C12A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F1698-FFC6-7446-1987-2DCFD915E2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7666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647BF8-A567-C906-BF8B-A51D87130F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785132-A850-3A6C-C3BD-9A719D78D5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34D5DD-F2D6-982C-CBB4-FA18415CBF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IN" b="1" i="0" dirty="0"/>
              <a:t>Need to discuss about 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Clear goals of the project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you aim to achieve with AI/ML/DL</a:t>
            </a:r>
          </a:p>
          <a:p>
            <a:pPr>
              <a:buNone/>
            </a:pPr>
            <a:endParaRPr lang="en-IN" b="0" i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6DD348-902A-9B41-A4D0-97DB12B927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0BF86C-B987-4B3F-B98B-85B113781943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867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80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26846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5B750CB-F068-50AE-8BEB-20EC7515F40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4" descr="Abstract White Background Images, HD Pictures and Wallpaper For Free  Download | Pngtree">
            <a:extLst>
              <a:ext uri="{FF2B5EF4-FFF2-40B4-BE49-F238E27FC236}">
                <a16:creationId xmlns:a16="http://schemas.microsoft.com/office/drawing/2014/main" id="{381F3695-8937-0C68-4FAE-266CC82C509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9" b="9928"/>
          <a:stretch/>
        </p:blipFill>
        <p:spPr bwMode="auto">
          <a:xfrm>
            <a:off x="0" y="-583659"/>
            <a:ext cx="12192000" cy="7672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8CE64B5-8CA9-AB49-495F-F84E749DD62E}"/>
              </a:ext>
            </a:extLst>
          </p:cNvPr>
          <p:cNvSpPr/>
          <p:nvPr userDrawn="1"/>
        </p:nvSpPr>
        <p:spPr>
          <a:xfrm>
            <a:off x="0" y="0"/>
            <a:ext cx="12192000" cy="16335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A4984A-C18C-FA39-6432-26DDB420AA97}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5043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E36FD2-5CF9-42B6-267C-75A9A8826A1C}"/>
              </a:ext>
            </a:extLst>
          </p:cNvPr>
          <p:cNvSpPr/>
          <p:nvPr userDrawn="1"/>
        </p:nvSpPr>
        <p:spPr>
          <a:xfrm>
            <a:off x="0" y="0"/>
            <a:ext cx="12192000" cy="6604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 descr="A close up of a logo&#10;&#10;Description automatically generated">
            <a:extLst>
              <a:ext uri="{FF2B5EF4-FFF2-40B4-BE49-F238E27FC236}">
                <a16:creationId xmlns:a16="http://schemas.microsoft.com/office/drawing/2014/main" id="{77B327EF-A91F-6208-15F1-3A28C481366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994" y="113975"/>
            <a:ext cx="1290128" cy="41960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5F6CF07-40A9-24A4-F336-0BDA8D93267D}"/>
              </a:ext>
            </a:extLst>
          </p:cNvPr>
          <p:cNvSpPr/>
          <p:nvPr userDrawn="1"/>
        </p:nvSpPr>
        <p:spPr>
          <a:xfrm>
            <a:off x="0" y="6692900"/>
            <a:ext cx="12192000" cy="1651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16963FB-547E-5667-24B3-92F894162D45}"/>
              </a:ext>
            </a:extLst>
          </p:cNvPr>
          <p:cNvSpPr/>
          <p:nvPr userDrawn="1"/>
        </p:nvSpPr>
        <p:spPr>
          <a:xfrm>
            <a:off x="10146320" y="0"/>
            <a:ext cx="252046" cy="656492"/>
          </a:xfrm>
          <a:prstGeom prst="rect">
            <a:avLst/>
          </a:prstGeom>
          <a:solidFill>
            <a:srgbClr val="841910"/>
          </a:solidFill>
          <a:ln>
            <a:solidFill>
              <a:srgbClr val="8419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39DA6E-34C0-C57A-CE75-B0AF3E0E58EE}"/>
              </a:ext>
            </a:extLst>
          </p:cNvPr>
          <p:cNvSpPr/>
          <p:nvPr userDrawn="1"/>
        </p:nvSpPr>
        <p:spPr>
          <a:xfrm>
            <a:off x="10017373" y="0"/>
            <a:ext cx="76203" cy="65649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C2D52CC-658B-257A-3CD2-8C2648661B86}"/>
              </a:ext>
            </a:extLst>
          </p:cNvPr>
          <p:cNvGrpSpPr/>
          <p:nvPr userDrawn="1"/>
        </p:nvGrpSpPr>
        <p:grpSpPr>
          <a:xfrm>
            <a:off x="1251611" y="6699504"/>
            <a:ext cx="380993" cy="158496"/>
            <a:chOff x="8868512" y="1301262"/>
            <a:chExt cx="380993" cy="656492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6D89557-AFC8-50C6-235D-44F87890117E}"/>
                </a:ext>
              </a:extLst>
            </p:cNvPr>
            <p:cNvSpPr/>
            <p:nvPr userDrawn="1"/>
          </p:nvSpPr>
          <p:spPr>
            <a:xfrm>
              <a:off x="8997459" y="1301262"/>
              <a:ext cx="252046" cy="656492"/>
            </a:xfrm>
            <a:prstGeom prst="rect">
              <a:avLst/>
            </a:prstGeom>
            <a:solidFill>
              <a:srgbClr val="841910"/>
            </a:solidFill>
            <a:ln>
              <a:solidFill>
                <a:srgbClr val="84191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BDAAA11-1FD3-C2BC-ABCE-4F0589F9118E}"/>
                </a:ext>
              </a:extLst>
            </p:cNvPr>
            <p:cNvSpPr/>
            <p:nvPr userDrawn="1"/>
          </p:nvSpPr>
          <p:spPr>
            <a:xfrm>
              <a:off x="8868512" y="1301262"/>
              <a:ext cx="76203" cy="656492"/>
            </a:xfrm>
            <a:prstGeom prst="rect">
              <a:avLst/>
            </a:prstGeom>
            <a:solidFill>
              <a:srgbClr val="213163"/>
            </a:solidFill>
            <a:ln>
              <a:solidFill>
                <a:srgbClr val="21316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" name="Freeform 2">
            <a:extLst>
              <a:ext uri="{FF2B5EF4-FFF2-40B4-BE49-F238E27FC236}">
                <a16:creationId xmlns:a16="http://schemas.microsoft.com/office/drawing/2014/main" id="{B8985A92-5B74-7983-45DA-B81B724DDA69}"/>
              </a:ext>
            </a:extLst>
          </p:cNvPr>
          <p:cNvSpPr/>
          <p:nvPr userDrawn="1"/>
        </p:nvSpPr>
        <p:spPr>
          <a:xfrm>
            <a:off x="0" y="656492"/>
            <a:ext cx="12192000" cy="60325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5000"/>
            </a:blip>
            <a:stretch>
              <a:fillRect t="-29847" b="-21877"/>
            </a:stretch>
          </a:blip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97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4" Type="http://schemas.openxmlformats.org/officeDocument/2006/relationships/hyperlink" Target="https://fdc.nal.usda.gov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9AB0D4E-853E-6882-BB79-0AB135C573F7}"/>
              </a:ext>
            </a:extLst>
          </p:cNvPr>
          <p:cNvSpPr txBox="1"/>
          <p:nvPr/>
        </p:nvSpPr>
        <p:spPr>
          <a:xfrm>
            <a:off x="2424052" y="2712941"/>
            <a:ext cx="73438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solidFill>
                  <a:prstClr val="black"/>
                </a:solidFill>
                <a:latin typeface="Arial"/>
                <a:cs typeface="Arial"/>
              </a:rPr>
              <a:t>ICBP 2.0 </a:t>
            </a:r>
            <a:endParaRPr lang="en-US" sz="4000" b="1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141075-E958-A7E3-71D9-421A839DF018}"/>
              </a:ext>
            </a:extLst>
          </p:cNvPr>
          <p:cNvSpPr/>
          <p:nvPr/>
        </p:nvSpPr>
        <p:spPr>
          <a:xfrm>
            <a:off x="2424052" y="3655146"/>
            <a:ext cx="7343895" cy="45719"/>
          </a:xfrm>
          <a:prstGeom prst="rect">
            <a:avLst/>
          </a:prstGeom>
          <a:solidFill>
            <a:srgbClr val="223266"/>
          </a:solidFill>
          <a:ln>
            <a:solidFill>
              <a:srgbClr val="22326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9458" name="Picture 2" descr="About Us - Edunet Foundation">
            <a:extLst>
              <a:ext uri="{FF2B5EF4-FFF2-40B4-BE49-F238E27FC236}">
                <a16:creationId xmlns:a16="http://schemas.microsoft.com/office/drawing/2014/main" id="{D6065CB0-7681-2017-8596-D8965C037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9619" y="487221"/>
            <a:ext cx="3331703" cy="1083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D08DB9-B86C-25C2-5E08-F49C0030AE8A}"/>
              </a:ext>
            </a:extLst>
          </p:cNvPr>
          <p:cNvSpPr txBox="1"/>
          <p:nvPr/>
        </p:nvSpPr>
        <p:spPr>
          <a:xfrm>
            <a:off x="1473798" y="3836950"/>
            <a:ext cx="9391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>
                <a:latin typeface="Arial" panose="020B0604020202020204" pitchFamily="34" charset="0"/>
                <a:cs typeface="Arial" panose="020B0604020202020204" pitchFamily="34" charset="0"/>
              </a:rPr>
              <a:t>The Smartest AI Nutrition Assistant</a:t>
            </a:r>
            <a:endParaRPr lang="en-US" sz="40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BCDB44-0D2B-042C-F071-B16976FF1721}"/>
              </a:ext>
            </a:extLst>
          </p:cNvPr>
          <p:cNvSpPr txBox="1"/>
          <p:nvPr/>
        </p:nvSpPr>
        <p:spPr>
          <a:xfrm>
            <a:off x="2240280" y="5253323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Your Name : Hiren Raval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8FB92D-5FAD-3DAA-92F2-312096C63EE4}"/>
              </a:ext>
            </a:extLst>
          </p:cNvPr>
          <p:cNvSpPr txBox="1"/>
          <p:nvPr/>
        </p:nvSpPr>
        <p:spPr>
          <a:xfrm>
            <a:off x="2240280" y="5622655"/>
            <a:ext cx="9639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Project GitHub Link: https://github.com/raval3210/The-Smartest-AI-Nutrition-Assistant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0333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214D4B-91B9-84FA-89FA-BD52190B2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C5566D37-EE76-308B-4855-BD300C7CE2AA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A1EBE2-EB42-212D-E0EB-EC8F59463B49}"/>
              </a:ext>
            </a:extLst>
          </p:cNvPr>
          <p:cNvSpPr txBox="1"/>
          <p:nvPr/>
        </p:nvSpPr>
        <p:spPr>
          <a:xfrm>
            <a:off x="208214" y="841823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/>
              <a:t>Results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72FCBC-1BE6-08C9-4D21-C48DB1DDA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01947"/>
            <a:ext cx="12192000" cy="45311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47060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3D49F-7B6E-1E1B-835C-FE43377E15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2D881DC-7A70-E162-054A-7BF7BCE4BB86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787583-A274-8632-02AD-3DD59EF8A4CA}"/>
              </a:ext>
            </a:extLst>
          </p:cNvPr>
          <p:cNvSpPr txBox="1"/>
          <p:nvPr/>
        </p:nvSpPr>
        <p:spPr>
          <a:xfrm>
            <a:off x="208214" y="841823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64F65C-5C82-9B22-AEB2-ECAA6C1D2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01948"/>
            <a:ext cx="12192000" cy="489357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06403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C003E-464C-43E7-8109-5907E471A0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3362DED5-82CF-EACD-D438-B7D113A72A00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3AB7D0-29DD-88B7-062A-F8FED866AFAA}"/>
              </a:ext>
            </a:extLst>
          </p:cNvPr>
          <p:cNvSpPr txBox="1"/>
          <p:nvPr/>
        </p:nvSpPr>
        <p:spPr>
          <a:xfrm>
            <a:off x="208214" y="841823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7D2BD3-C957-3252-AACB-8EB114018B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14248"/>
            <a:ext cx="12192000" cy="50437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73986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3FD3C6-F44D-7093-0ED2-7238A17A51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0D7A1EBE-3176-7F7F-33A3-5BEB46FBA140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FB6DC-4399-4970-8E42-1D50E14FE7C4}"/>
              </a:ext>
            </a:extLst>
          </p:cNvPr>
          <p:cNvSpPr txBox="1"/>
          <p:nvPr/>
        </p:nvSpPr>
        <p:spPr>
          <a:xfrm>
            <a:off x="208214" y="841823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/>
              <a:t>Conclusion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790DCD-2C6C-E90F-95D0-18B490B54578}"/>
              </a:ext>
            </a:extLst>
          </p:cNvPr>
          <p:cNvSpPr txBox="1"/>
          <p:nvPr/>
        </p:nvSpPr>
        <p:spPr>
          <a:xfrm>
            <a:off x="328340" y="1532108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sz="4000" b="1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D6E53D3-8DA5-8A50-8FAF-111269CAFC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7D310B-120F-48E1-7F85-01C704C5527A}"/>
              </a:ext>
            </a:extLst>
          </p:cNvPr>
          <p:cNvSpPr txBox="1"/>
          <p:nvPr/>
        </p:nvSpPr>
        <p:spPr>
          <a:xfrm>
            <a:off x="328340" y="1768743"/>
            <a:ext cx="6104964" cy="237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Successfully demonstrates a multi-modal nutrition assistant.</a:t>
            </a: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Future Enhancements: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Real-time voice input support.</a:t>
            </a:r>
            <a:endParaRPr lang="en-IN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Personalized diet tracking.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Integration with wearables for health monitoring.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7394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D913F-9B02-5CEE-CB47-3DB8DFD06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D430CD71-81A0-F4D5-6AD2-F4A8315188FA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5EFA3E-83FC-DEFE-BA6E-9ED4F37291DB}"/>
              </a:ext>
            </a:extLst>
          </p:cNvPr>
          <p:cNvSpPr txBox="1"/>
          <p:nvPr/>
        </p:nvSpPr>
        <p:spPr>
          <a:xfrm>
            <a:off x="208214" y="841823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/>
              <a:t>References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D2BFA3-D96C-66A0-1A84-A0DBD4BD9D90}"/>
              </a:ext>
            </a:extLst>
          </p:cNvPr>
          <p:cNvSpPr txBox="1"/>
          <p:nvPr/>
        </p:nvSpPr>
        <p:spPr>
          <a:xfrm>
            <a:off x="328340" y="1532108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sz="4000" b="1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CC17F304-792E-91C4-2F66-B11E961926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585F22-E8BD-7AB7-3B7E-2B16C3428316}"/>
              </a:ext>
            </a:extLst>
          </p:cNvPr>
          <p:cNvSpPr txBox="1"/>
          <p:nvPr/>
        </p:nvSpPr>
        <p:spPr>
          <a:xfrm>
            <a:off x="349623" y="1764671"/>
            <a:ext cx="6104964" cy="1572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Hugging Face Transformers and Datasets.</a:t>
            </a:r>
            <a:endParaRPr lang="en-IN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USDA </a:t>
            </a:r>
            <a:r>
              <a:rPr lang="en-IN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FoodData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Central: 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https://fdc.nal.usda.gov</a:t>
            </a:r>
            <a:endParaRPr lang="en-IN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BLIP-2: Salesforce AI Research.</a:t>
            </a:r>
            <a:endParaRPr lang="en-IN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IN" sz="1800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Gradio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https://www.gradio.app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2269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1C0FD1-1F2F-95E3-1173-07AFA391B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BDC97ABE-4F10-84E0-5CFF-D91FE86E71B0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2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0E178734-7E1D-0740-E039-E64D8B06102C}"/>
              </a:ext>
            </a:extLst>
          </p:cNvPr>
          <p:cNvSpPr txBox="1">
            <a:spLocks/>
          </p:cNvSpPr>
          <p:nvPr/>
        </p:nvSpPr>
        <p:spPr>
          <a:xfrm>
            <a:off x="1153371" y="2820339"/>
            <a:ext cx="3770942" cy="990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09721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BA32B3C-D9C8-65B6-1442-8DF6B935E489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4730C9-E826-00F8-FDE6-BFF9213D8F2F}"/>
              </a:ext>
            </a:extLst>
          </p:cNvPr>
          <p:cNvSpPr txBox="1"/>
          <p:nvPr/>
        </p:nvSpPr>
        <p:spPr>
          <a:xfrm>
            <a:off x="1158888" y="1404720"/>
            <a:ext cx="5885108" cy="41975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Technologies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Features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  <a:p>
            <a:pPr>
              <a:lnSpc>
                <a:spcPct val="150000"/>
              </a:lnSpc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47350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5C9E9-EF07-FD4E-D4B3-5063685A57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08EE8B6A-3B33-645D-FCAC-A9DD97DC5100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2849F4-3492-80E5-4552-68338D17D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923" y="989703"/>
            <a:ext cx="9978995" cy="50668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66764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FCA75-E848-7EA0-8C29-D959C3978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9FBF3BDC-3FE4-7626-8713-5E704068B138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CE842-9139-FC25-76DD-9BBC330D4F62}"/>
              </a:ext>
            </a:extLst>
          </p:cNvPr>
          <p:cNvSpPr txBox="1"/>
          <p:nvPr/>
        </p:nvSpPr>
        <p:spPr>
          <a:xfrm>
            <a:off x="208214" y="841823"/>
            <a:ext cx="609420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/>
              <a:t>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2B74F7-DDEF-A1F5-B960-E10AE369F408}"/>
              </a:ext>
            </a:extLst>
          </p:cNvPr>
          <p:cNvSpPr txBox="1"/>
          <p:nvPr/>
        </p:nvSpPr>
        <p:spPr>
          <a:xfrm>
            <a:off x="328340" y="1768743"/>
            <a:ext cx="11775571" cy="22337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build an intelligent, interactive nutrition assistant using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provides: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 meal identification from images or descriptions.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nutritional breakdown using trusted databases.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 healthy meal plans and alternatives.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7058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0451C-78D9-0A6E-45DB-BA252F2AC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257D0BBF-BD13-56ED-C3E4-4D8B1B16FA39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8EA666-E81E-13FB-AF78-A84AD151FA28}"/>
              </a:ext>
            </a:extLst>
          </p:cNvPr>
          <p:cNvSpPr txBox="1"/>
          <p:nvPr/>
        </p:nvSpPr>
        <p:spPr>
          <a:xfrm>
            <a:off x="208214" y="841823"/>
            <a:ext cx="609420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/>
              <a:t>Key Technologies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0C5AED-898E-8101-60F4-FEB595288E27}"/>
              </a:ext>
            </a:extLst>
          </p:cNvPr>
          <p:cNvSpPr txBox="1"/>
          <p:nvPr/>
        </p:nvSpPr>
        <p:spPr>
          <a:xfrm>
            <a:off x="360613" y="1833322"/>
            <a:ext cx="11775571" cy="1965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Sentence Transformers, BLIP-2 for image captioning, Hugging Face models.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NLP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Transformers for understanding meal descriptions.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USDA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FoodData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Central Dataset.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 Interface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interaction.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Utilities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Python, Pandas, NumPy, PIL.</a:t>
            </a:r>
          </a:p>
          <a:p>
            <a:pPr>
              <a:lnSpc>
                <a:spcPct val="150000"/>
              </a:lnSpc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7556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D9A932-79AA-DFF1-1A77-54033C1781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446A095B-B42C-E5E6-8A8E-CBC3FE5C94B9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17747F-CA9F-3D5F-A616-5B79C46E7D0E}"/>
              </a:ext>
            </a:extLst>
          </p:cNvPr>
          <p:cNvSpPr txBox="1"/>
          <p:nvPr/>
        </p:nvSpPr>
        <p:spPr>
          <a:xfrm>
            <a:off x="208214" y="841823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4000" b="1" dirty="0"/>
              <a:t>Core Features</a:t>
            </a:r>
            <a:endParaRPr lang="en-US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EDA30F-BD2A-3F17-9119-CEFB3485F511}"/>
              </a:ext>
            </a:extLst>
          </p:cNvPr>
          <p:cNvSpPr txBox="1"/>
          <p:nvPr/>
        </p:nvSpPr>
        <p:spPr>
          <a:xfrm>
            <a:off x="360614" y="1833322"/>
            <a:ext cx="6094206" cy="3341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Image-based meal recognition using BLIP-2.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Text-based food input and natural language queries.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Nutrition breakdown using USDA dataset.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Meal plan generation and health suggestions.</a:t>
            </a:r>
          </a:p>
          <a:p>
            <a:pPr>
              <a:lnSpc>
                <a:spcPct val="200000"/>
              </a:lnSpc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5348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5BB88E-65FF-CDC9-85FE-2842A9C65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66EF95EC-AB29-0279-516B-D62935B3EB9C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FE18D4-B50F-B35B-75F3-3530055EBA74}"/>
              </a:ext>
            </a:extLst>
          </p:cNvPr>
          <p:cNvSpPr txBox="1"/>
          <p:nvPr/>
        </p:nvSpPr>
        <p:spPr>
          <a:xfrm>
            <a:off x="208214" y="841823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4000" b="1" dirty="0"/>
              <a:t>Architecture</a:t>
            </a:r>
            <a:endParaRPr lang="en-US" sz="4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5AB380-F376-9B5A-74A4-8BE22E7326DA}"/>
              </a:ext>
            </a:extLst>
          </p:cNvPr>
          <p:cNvSpPr txBox="1"/>
          <p:nvPr/>
        </p:nvSpPr>
        <p:spPr>
          <a:xfrm>
            <a:off x="543260" y="1918625"/>
            <a:ext cx="10483327" cy="3168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Frontend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IN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Gradio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-based UI for user interaction.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Processing Layer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 processor (BLIP-2),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Text processor (Sentence-BERT),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Nutrition calculator.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Backend</a:t>
            </a: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handler using USDA dataset.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IN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Inference engine for nutritional insights.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08FF24A-CFB9-EE31-5E9D-8B947FDEA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768743"/>
            <a:ext cx="5713900" cy="4414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5900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652A5C-6B1F-7F97-6A42-E3A291E21C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1C557F4A-C3B4-B83D-9540-A066DD7267F5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AB23C7-DCCF-5A24-61CF-6CED81355336}"/>
              </a:ext>
            </a:extLst>
          </p:cNvPr>
          <p:cNvSpPr txBox="1"/>
          <p:nvPr/>
        </p:nvSpPr>
        <p:spPr>
          <a:xfrm>
            <a:off x="208214" y="841823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4000" b="1" dirty="0"/>
              <a:t>Modules</a:t>
            </a:r>
            <a:endParaRPr lang="en-US" sz="4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F47A0B-9C41-86C7-E7C9-240B1538F698}"/>
              </a:ext>
            </a:extLst>
          </p:cNvPr>
          <p:cNvSpPr txBox="1"/>
          <p:nvPr/>
        </p:nvSpPr>
        <p:spPr>
          <a:xfrm>
            <a:off x="360614" y="1833322"/>
            <a:ext cx="9687028" cy="1971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 Captioning Agent: 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BLIP-2 model to describe food images.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Nutrient Analyzer: 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Extracts calorie, protein, fat, and carb values.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Text Embedding Agent: 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Embeds food descriptions for similarity search.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Module: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Handles USDA dataset or fallback sample data.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0571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3AB39A-3195-3ED1-9E88-95E94EF01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A5E72E32-D68E-7008-6756-DA005A102679}"/>
              </a:ext>
            </a:extLst>
          </p:cNvPr>
          <p:cNvSpPr txBox="1">
            <a:spLocks/>
          </p:cNvSpPr>
          <p:nvPr/>
        </p:nvSpPr>
        <p:spPr>
          <a:xfrm>
            <a:off x="208214" y="115018"/>
            <a:ext cx="11775571" cy="393600"/>
          </a:xfrm>
          <a:prstGeom prst="rect">
            <a:avLst/>
          </a:prstGeom>
        </p:spPr>
        <p:txBody>
          <a:bodyPr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1AA57A-2D20-0C79-3F4D-A63670D70A2F}"/>
              </a:ext>
            </a:extLst>
          </p:cNvPr>
          <p:cNvSpPr txBox="1"/>
          <p:nvPr/>
        </p:nvSpPr>
        <p:spPr>
          <a:xfrm>
            <a:off x="208214" y="841823"/>
            <a:ext cx="9118666" cy="926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B80FDF-4235-BFB4-072E-8EB1FBDA53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0945" y="1305283"/>
            <a:ext cx="6189233" cy="49453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990965C-C000-3B95-8CB5-BF81AC2F6853}"/>
              </a:ext>
            </a:extLst>
          </p:cNvPr>
          <p:cNvSpPr txBox="1"/>
          <p:nvPr/>
        </p:nvSpPr>
        <p:spPr>
          <a:xfrm>
            <a:off x="208214" y="1768743"/>
            <a:ext cx="517061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Functional interface for uploading food images or entering text.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Returns precise nutrition facts per 100g for common foods.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Performs with fallback logic if dataset is unavailable.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2646544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COUNT" val="9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4076</TotalTime>
  <Words>675</Words>
  <Application>Microsoft Office PowerPoint</Application>
  <PresentationFormat>Widescreen</PresentationFormat>
  <Paragraphs>132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Aptos</vt:lpstr>
      <vt:lpstr>Arial</vt:lpstr>
      <vt:lpstr>Calibri</vt:lpstr>
      <vt:lpstr>Courier New</vt:lpstr>
      <vt:lpstr>Symbol</vt:lpstr>
      <vt:lpstr>Times New Roman</vt:lpstr>
      <vt:lpstr>Wingdings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Vikrant Nath Nagar</dc:creator>
  <cp:lastModifiedBy>Hiren Raval</cp:lastModifiedBy>
  <cp:revision>49</cp:revision>
  <dcterms:created xsi:type="dcterms:W3CDTF">2024-05-21T11:55:07Z</dcterms:created>
  <dcterms:modified xsi:type="dcterms:W3CDTF">2025-05-17T16:27:57Z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9C66A616-42E4-4EAC-B385-AC0C45CFC5CC</vt:lpwstr>
  </property>
  <property fmtid="{D5CDD505-2E9C-101B-9397-08002B2CF9AE}" pid="3" name="ArticulatePath">
    <vt:lpwstr>https://edunetfoundationorg-my.sharepoint.com/personal/kaisar_edunetfoundation_org/Documents/Beutified ppt/MSITI/Micro Degree/Template/microdigree-Template</vt:lpwstr>
  </property>
</Properties>
</file>

<file path=docProps/thumbnail.jpeg>
</file>